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249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89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81352" autoAdjust="0"/>
  </p:normalViewPr>
  <p:slideViewPr>
    <p:cSldViewPr snapToGrid="0">
      <p:cViewPr varScale="1">
        <p:scale>
          <a:sx n="104" d="100"/>
          <a:sy n="104" d="100"/>
        </p:scale>
        <p:origin x="216" y="4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E76DA-D623-4569-A61D-3478A8182624}" type="datetimeFigureOut">
              <a:rPr lang="en-US" smtClean="0"/>
              <a:t>1/9/2016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4C2D1-F8A2-4222-8DE4-9E56CFF0D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771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4C2D1-F8A2-4222-8DE4-9E56CFF0D1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26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4C2D1-F8A2-4222-8DE4-9E56CFF0D1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901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4C2D1-F8A2-4222-8DE4-9E56CFF0D1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215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4C2D1-F8A2-4222-8DE4-9E56CFF0D1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293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4C2D1-F8A2-4222-8DE4-9E56CFF0D1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3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4C2D1-F8A2-4222-8DE4-9E56CFF0D1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603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24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10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563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2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15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74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65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89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94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31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8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28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91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61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06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71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2461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50" r:id="rId1"/>
    <p:sldLayoutId id="2147484251" r:id="rId2"/>
    <p:sldLayoutId id="2147484252" r:id="rId3"/>
    <p:sldLayoutId id="2147484253" r:id="rId4"/>
    <p:sldLayoutId id="2147484254" r:id="rId5"/>
    <p:sldLayoutId id="2147484255" r:id="rId6"/>
    <p:sldLayoutId id="2147484256" r:id="rId7"/>
    <p:sldLayoutId id="2147484257" r:id="rId8"/>
    <p:sldLayoutId id="2147484258" r:id="rId9"/>
    <p:sldLayoutId id="2147484259" r:id="rId10"/>
    <p:sldLayoutId id="2147484260" r:id="rId11"/>
    <p:sldLayoutId id="2147484261" r:id="rId12"/>
    <p:sldLayoutId id="2147484262" r:id="rId13"/>
    <p:sldLayoutId id="2147484263" r:id="rId14"/>
    <p:sldLayoutId id="2147484264" r:id="rId15"/>
    <p:sldLayoutId id="2147484265" r:id="rId16"/>
    <p:sldLayoutId id="2147484266" r:id="rId1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73480"/>
            <a:ext cx="8945880" cy="1175825"/>
          </a:xfrm>
          <a:solidFill>
            <a:schemeClr val="accent1">
              <a:alpha val="50000"/>
            </a:schemeClr>
          </a:solidFill>
          <a:ln>
            <a:noFill/>
          </a:ln>
        </p:spPr>
        <p:txBody>
          <a:bodyPr anchor="t">
            <a:normAutofit fontScale="90000"/>
          </a:bodyPr>
          <a:lstStyle/>
          <a:p>
            <a:pPr algn="l"/>
            <a:r>
              <a:rPr lang="en-US" sz="8800" dirty="0" smtClean="0"/>
              <a:t>Achilles Tendon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67640" y="2389555"/>
            <a:ext cx="8610600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latin typeface="+mj-lt"/>
              </a:rPr>
              <a:t>Connects heel to calf muscles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+mj-lt"/>
              </a:rPr>
              <a:t>One of the largest tendons in your body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+mj-lt"/>
              </a:rPr>
              <a:t>I</a:t>
            </a:r>
            <a:r>
              <a:rPr lang="en-US" sz="2800" b="1" dirty="0" smtClean="0">
                <a:latin typeface="+mj-lt"/>
              </a:rPr>
              <a:t>njured frequently</a:t>
            </a:r>
            <a:endParaRPr lang="en-US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634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Causes of Injuries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US" sz="2800" dirty="0" smtClean="0"/>
              <a:t>Overuse</a:t>
            </a:r>
          </a:p>
          <a:p>
            <a:pPr lvl="1">
              <a:lnSpc>
                <a:spcPct val="100000"/>
              </a:lnSpc>
              <a:buBlip>
                <a:blip r:embed="rId3"/>
              </a:buBlip>
            </a:pPr>
            <a:r>
              <a:rPr lang="en-US" sz="2400" dirty="0" smtClean="0"/>
              <a:t>Sports participation</a:t>
            </a: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US" sz="2800" dirty="0" smtClean="0"/>
              <a:t>Improper footwear</a:t>
            </a:r>
          </a:p>
          <a:p>
            <a:pPr lvl="1">
              <a:lnSpc>
                <a:spcPct val="100000"/>
              </a:lnSpc>
              <a:buBlip>
                <a:blip r:embed="rId3"/>
              </a:buBlip>
            </a:pPr>
            <a:r>
              <a:rPr lang="en-US" sz="2400" dirty="0" smtClean="0"/>
              <a:t>High heels</a:t>
            </a: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US" sz="2800" dirty="0" smtClean="0"/>
              <a:t>Problems with feet</a:t>
            </a:r>
          </a:p>
          <a:p>
            <a:pPr lvl="1">
              <a:lnSpc>
                <a:spcPct val="100000"/>
              </a:lnSpc>
              <a:buBlip>
                <a:blip r:embed="rId3"/>
              </a:buBlip>
            </a:pPr>
            <a:r>
              <a:rPr lang="en-US" sz="2400" dirty="0" smtClean="0"/>
              <a:t>Fallen arches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917864" y="2782879"/>
            <a:ext cx="4504116" cy="2707304"/>
            <a:chOff x="6675783" y="3420743"/>
            <a:chExt cx="3873624" cy="2104669"/>
          </a:xfrm>
        </p:grpSpPr>
        <p:sp>
          <p:nvSpPr>
            <p:cNvPr id="12" name="Oval 11"/>
            <p:cNvSpPr/>
            <p:nvPr/>
          </p:nvSpPr>
          <p:spPr>
            <a:xfrm>
              <a:off x="9179341" y="3516082"/>
              <a:ext cx="971550" cy="18423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042150" y="3649872"/>
              <a:ext cx="1993900" cy="1574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7042150" y="3616405"/>
              <a:ext cx="1993900" cy="1574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9179341" y="3551888"/>
              <a:ext cx="971550" cy="18423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Content Placeholder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75783" y="3420743"/>
              <a:ext cx="3873624" cy="21046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826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Symptoms of Injuries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US" sz="2800" dirty="0" smtClean="0"/>
              <a:t> Swelling and tenderness along back of the calf</a:t>
            </a: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US" sz="2800" dirty="0" smtClean="0"/>
              <a:t> Pain in back of foot above heel</a:t>
            </a: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US" sz="2800" dirty="0" smtClean="0"/>
              <a:t> Difficulty pointing toes or flexing foot</a:t>
            </a: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US" sz="2800" dirty="0" smtClean="0"/>
              <a:t> Cracking noise can indicate tendon tear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629" y="2592761"/>
            <a:ext cx="3583318" cy="3846135"/>
          </a:xfrm>
          <a:prstGeom prst="rect">
            <a:avLst/>
          </a:prstGeom>
        </p:spPr>
      </p:pic>
      <p:sp>
        <p:nvSpPr>
          <p:cNvPr id="8" name="Right Bracket 7"/>
          <p:cNvSpPr/>
          <p:nvPr/>
        </p:nvSpPr>
        <p:spPr>
          <a:xfrm rot="20782034">
            <a:off x="9963597" y="3665866"/>
            <a:ext cx="418700" cy="2086734"/>
          </a:xfrm>
          <a:prstGeom prst="rightBracket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 rot="21103173">
            <a:off x="10335836" y="3701984"/>
            <a:ext cx="1596217" cy="1593946"/>
          </a:xfrm>
          <a:prstGeom prst="leftArrow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Achilles Tendon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8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Treatment for Injuries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075078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00000"/>
              <a:buBlip>
                <a:blip r:embed="rId3"/>
              </a:buBlip>
            </a:pPr>
            <a:r>
              <a:rPr lang="en-US" sz="2800" dirty="0" smtClean="0"/>
              <a:t>Minor injuries</a:t>
            </a:r>
          </a:p>
          <a:p>
            <a:pPr lvl="1">
              <a:lnSpc>
                <a:spcPct val="150000"/>
              </a:lnSpc>
              <a:buSzPct val="100000"/>
              <a:buBlip>
                <a:blip r:embed="rId3"/>
              </a:buBlip>
            </a:pPr>
            <a:r>
              <a:rPr lang="en-US" sz="2400" dirty="0" smtClean="0"/>
              <a:t>Rest leg</a:t>
            </a:r>
          </a:p>
          <a:p>
            <a:pPr lvl="1">
              <a:lnSpc>
                <a:spcPct val="150000"/>
              </a:lnSpc>
              <a:buSzPct val="100000"/>
              <a:buBlip>
                <a:blip r:embed="rId3"/>
              </a:buBlip>
            </a:pPr>
            <a:r>
              <a:rPr lang="en-US" sz="2400" dirty="0" smtClean="0"/>
              <a:t>Use ice for swelling</a:t>
            </a:r>
          </a:p>
          <a:p>
            <a:pPr lvl="1">
              <a:lnSpc>
                <a:spcPct val="150000"/>
              </a:lnSpc>
              <a:buSzPct val="100000"/>
              <a:buBlip>
                <a:blip r:embed="rId3"/>
              </a:buBlip>
            </a:pPr>
            <a:r>
              <a:rPr lang="en-US" sz="2400" dirty="0" smtClean="0"/>
              <a:t>Elevate leg</a:t>
            </a:r>
          </a:p>
          <a:p>
            <a:pPr>
              <a:lnSpc>
                <a:spcPct val="150000"/>
              </a:lnSpc>
              <a:buSzPct val="100000"/>
              <a:buBlip>
                <a:blip r:embed="rId3"/>
              </a:buBlip>
            </a:pPr>
            <a:r>
              <a:rPr lang="en-US" sz="2800" dirty="0" smtClean="0"/>
              <a:t>More severe injuries </a:t>
            </a:r>
          </a:p>
          <a:p>
            <a:pPr lvl="1">
              <a:lnSpc>
                <a:spcPct val="150000"/>
              </a:lnSpc>
              <a:buSzPct val="100000"/>
              <a:buBlip>
                <a:blip r:embed="rId3"/>
              </a:buBlip>
            </a:pPr>
            <a:r>
              <a:rPr lang="en-US" sz="2400" dirty="0" smtClean="0"/>
              <a:t>Seek medical advice</a:t>
            </a:r>
          </a:p>
        </p:txBody>
      </p:sp>
    </p:spTree>
    <p:extLst>
      <p:ext uri="{BB962C8B-B14F-4D97-AF65-F5344CB8AC3E}">
        <p14:creationId xmlns:p14="http://schemas.microsoft.com/office/powerpoint/2010/main" val="158407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Prevent Sports Injuries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086" y="2338363"/>
            <a:ext cx="6671990" cy="3599316"/>
          </a:xfrm>
        </p:spPr>
        <p:txBody>
          <a:bodyPr>
            <a:noAutofit/>
          </a:bodyPr>
          <a:lstStyle/>
          <a:p>
            <a:pPr lvl="1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en-US" sz="2800" dirty="0" smtClean="0"/>
              <a:t>Warm up before playing</a:t>
            </a:r>
          </a:p>
          <a:p>
            <a:pPr lvl="1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en-US" sz="2800" dirty="0" smtClean="0"/>
              <a:t>Stretch all muscle groups</a:t>
            </a:r>
          </a:p>
          <a:p>
            <a:pPr lvl="1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en-US" sz="2800" dirty="0" smtClean="0"/>
              <a:t>Cool down after intense activity</a:t>
            </a:r>
          </a:p>
          <a:p>
            <a:pPr lvl="1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en-US" sz="2800" dirty="0" smtClean="0"/>
              <a:t>Wear proper shoes</a:t>
            </a:r>
          </a:p>
          <a:p>
            <a:pPr lvl="1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en-US" sz="2800" dirty="0" smtClean="0"/>
              <a:t>Run on soft surfaces</a:t>
            </a:r>
          </a:p>
          <a:p>
            <a:pPr lvl="1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en-US" sz="2800" dirty="0" smtClean="0"/>
              <a:t>Avoid sudden </a:t>
            </a:r>
            <a:r>
              <a:rPr lang="en-US" sz="2800" dirty="0"/>
              <a:t>increase of physical activity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888076" y="2338589"/>
            <a:ext cx="3763516" cy="359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74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High Heels Can Injure Your Achilles Tendon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873" y="2294022"/>
            <a:ext cx="4661676" cy="394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597</TotalTime>
  <Words>129</Words>
  <Application>Microsoft Office PowerPoint</Application>
  <PresentationFormat>Widescreen</PresentationFormat>
  <Paragraphs>38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Trebuchet MS</vt:lpstr>
      <vt:lpstr>Berlin</vt:lpstr>
      <vt:lpstr>Achilles Tendon</vt:lpstr>
      <vt:lpstr>Causes of Injuries</vt:lpstr>
      <vt:lpstr>Symptoms of Injuries</vt:lpstr>
      <vt:lpstr>Treatment for Injuries</vt:lpstr>
      <vt:lpstr>Prevent Sports Injuries</vt:lpstr>
      <vt:lpstr>High Heels Can Injure Your Achilles Tendon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Achilles Tendon</dc:title>
  <dc:creator>Student Name</dc:creator>
  <cp:lastModifiedBy>Student Name</cp:lastModifiedBy>
  <cp:revision>40</cp:revision>
  <dcterms:created xsi:type="dcterms:W3CDTF">2015-12-30T23:30:29Z</dcterms:created>
  <dcterms:modified xsi:type="dcterms:W3CDTF">2016-01-09T22:10:48Z</dcterms:modified>
</cp:coreProperties>
</file>